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4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1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5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93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24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97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942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7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19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1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7F56-8318-436C-B119-2674ABEF3157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67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17F56-8318-436C-B119-2674ABEF3157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B09D2-02D0-403D-A1AE-2777A6559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5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Franklin Gothic Heavy" panose="020B0903020102020204" pitchFamily="34" charset="0"/>
              </a:rPr>
              <a:t>Gothic Fiction</a:t>
            </a:r>
            <a:endParaRPr lang="en-US" dirty="0">
              <a:latin typeface="Franklin Gothic Heavy" panose="020B0903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					</a:t>
            </a:r>
          </a:p>
          <a:p>
            <a:r>
              <a:rPr lang="en-US" dirty="0"/>
              <a:t>	</a:t>
            </a:r>
            <a:r>
              <a:rPr lang="en-US" dirty="0" smtClean="0"/>
              <a:t>					</a:t>
            </a:r>
            <a:r>
              <a:rPr lang="en-US" sz="3200" dirty="0" smtClean="0">
                <a:latin typeface="Franklin Gothic Heavy" panose="020B0903020102020204" pitchFamily="34" charset="0"/>
              </a:rPr>
              <a:t>- Seema C</a:t>
            </a:r>
            <a:endParaRPr lang="en-US" sz="3200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518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Franklin Gothic Medium Cond" panose="020B0606030402020204" pitchFamily="34" charset="0"/>
                <a:cs typeface="Times New Roman" panose="02020603050405020304" pitchFamily="18" charset="0"/>
              </a:rPr>
              <a:t>‘Gothic’ refers to ornate architecture of Western Europe in the Middle Ages</a:t>
            </a:r>
          </a:p>
          <a:p>
            <a:pPr marL="0" indent="0">
              <a:buNone/>
            </a:pPr>
            <a:endParaRPr lang="en-US" sz="3200" dirty="0" smtClean="0">
              <a:latin typeface="Franklin Gothic Medium Cond" panose="020B06060304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 smtClean="0">
              <a:latin typeface="Franklin Gothic Medium Cond" panose="020B0606030402020204" pitchFamily="34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Franklin Gothic Medium Cond" panose="020B0606030402020204" pitchFamily="34" charset="0"/>
                <a:cs typeface="Times New Roman" panose="02020603050405020304" pitchFamily="18" charset="0"/>
              </a:rPr>
              <a:t>In fiction, it refers to a </a:t>
            </a:r>
            <a:r>
              <a:rPr lang="en-US" sz="3200" dirty="0">
                <a:latin typeface="Franklin Gothic Medium Cond" panose="020B0606030402020204" pitchFamily="34" charset="0"/>
                <a:cs typeface="Times New Roman" panose="02020603050405020304" pitchFamily="18" charset="0"/>
              </a:rPr>
              <a:t>style of </a:t>
            </a:r>
            <a:r>
              <a:rPr lang="en-US" sz="3200" dirty="0">
                <a:latin typeface="Franklin Gothic Medium Cond" panose="020B0606030402020204" pitchFamily="34" charset="0"/>
                <a:cs typeface="Times New Roman" panose="02020603050405020304" pitchFamily="18" charset="0"/>
              </a:rPr>
              <a:t>writing of the 19</a:t>
            </a:r>
            <a:r>
              <a:rPr lang="en-US" sz="3200" baseline="30000" dirty="0">
                <a:latin typeface="Franklin Gothic Medium Cond" panose="020B0606030402020204" pitchFamily="34" charset="0"/>
                <a:cs typeface="Times New Roman" panose="02020603050405020304" pitchFamily="18" charset="0"/>
              </a:rPr>
              <a:t>th</a:t>
            </a:r>
            <a:r>
              <a:rPr lang="en-US" sz="3200" dirty="0">
                <a:latin typeface="Franklin Gothic Medium Cond" panose="020B0606030402020204" pitchFamily="34" charset="0"/>
                <a:cs typeface="Times New Roman" panose="02020603050405020304" pitchFamily="18" charset="0"/>
              </a:rPr>
              <a:t> century </a:t>
            </a:r>
            <a:r>
              <a:rPr lang="en-US" sz="3200" dirty="0">
                <a:latin typeface="Franklin Gothic Medium Cond" panose="020B0606030402020204" pitchFamily="34" charset="0"/>
                <a:cs typeface="Times New Roman" panose="02020603050405020304" pitchFamily="18" charset="0"/>
              </a:rPr>
              <a:t>that is characterized by elements of </a:t>
            </a:r>
            <a:r>
              <a:rPr lang="en-US" sz="3200" dirty="0" smtClean="0">
                <a:latin typeface="Franklin Gothic Medium Cond" panose="020B0606030402020204" pitchFamily="34" charset="0"/>
                <a:cs typeface="Times New Roman" panose="02020603050405020304" pitchFamily="18" charset="0"/>
              </a:rPr>
              <a:t>horror, suspense and death interspersed with romantic </a:t>
            </a:r>
            <a:r>
              <a:rPr lang="en-US" sz="3200" dirty="0" smtClean="0">
                <a:latin typeface="Franklin Gothic Medium Cond" panose="020B0606030402020204" pitchFamily="34" charset="0"/>
                <a:cs typeface="Times New Roman" panose="02020603050405020304" pitchFamily="18" charset="0"/>
              </a:rPr>
              <a:t>elements</a:t>
            </a:r>
            <a:endParaRPr lang="en-US" sz="3200" dirty="0" smtClean="0">
              <a:latin typeface="Franklin Gothic Medium Cond" panose="020B0606030402020204" pitchFamily="34" charset="0"/>
              <a:cs typeface="Times New Roman" panose="02020603050405020304" pitchFamily="18" charset="0"/>
            </a:endParaRPr>
          </a:p>
          <a:p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87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3200" dirty="0" smtClean="0">
              <a:latin typeface="Franklin Gothic Medium Cond" panose="020B0606030402020204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Franklin Gothic Medium Cond" panose="020B0606030402020204" pitchFamily="34" charset="0"/>
              </a:rPr>
              <a:t>The first Gothic fiction: </a:t>
            </a:r>
          </a:p>
          <a:p>
            <a:pPr marL="0" indent="0">
              <a:buNone/>
            </a:pPr>
            <a:r>
              <a:rPr lang="en-US" sz="3200" dirty="0">
                <a:latin typeface="Franklin Gothic Medium Cond" panose="020B0606030402020204" pitchFamily="34" charset="0"/>
              </a:rPr>
              <a:t> </a:t>
            </a:r>
            <a:r>
              <a:rPr lang="en-US" sz="3200" dirty="0" smtClean="0">
                <a:latin typeface="Franklin Gothic Medium Cond" panose="020B0606030402020204" pitchFamily="34" charset="0"/>
              </a:rPr>
              <a:t>                         Horace Walpole’s</a:t>
            </a:r>
          </a:p>
          <a:p>
            <a:pPr marL="0" indent="0">
              <a:buNone/>
            </a:pPr>
            <a:r>
              <a:rPr lang="en-US" sz="3200" dirty="0">
                <a:latin typeface="Franklin Gothic Medium Cond" panose="020B0606030402020204" pitchFamily="34" charset="0"/>
              </a:rPr>
              <a:t> </a:t>
            </a:r>
            <a:r>
              <a:rPr lang="en-US" sz="3200" dirty="0" smtClean="0">
                <a:latin typeface="Franklin Gothic Medium Cond" panose="020B0606030402020204" pitchFamily="34" charset="0"/>
              </a:rPr>
              <a:t>                    </a:t>
            </a:r>
            <a:r>
              <a:rPr lang="en-US" sz="3200" i="1" dirty="0" smtClean="0">
                <a:latin typeface="Franklin Gothic Medium Cond" panose="020B0606030402020204" pitchFamily="34" charset="0"/>
              </a:rPr>
              <a:t>The </a:t>
            </a:r>
            <a:r>
              <a:rPr lang="en-US" sz="3200" i="1" dirty="0">
                <a:latin typeface="Franklin Gothic Medium Cond" panose="020B0606030402020204" pitchFamily="34" charset="0"/>
              </a:rPr>
              <a:t>Castle of </a:t>
            </a:r>
            <a:r>
              <a:rPr lang="en-US" sz="3200" i="1" dirty="0" smtClean="0">
                <a:latin typeface="Franklin Gothic Medium Cond" panose="020B0606030402020204" pitchFamily="34" charset="0"/>
              </a:rPr>
              <a:t>Otranto: A Gothic Story </a:t>
            </a:r>
            <a:r>
              <a:rPr lang="en-US" sz="3200" dirty="0">
                <a:latin typeface="Franklin Gothic Medium Cond" panose="020B0606030402020204" pitchFamily="34" charset="0"/>
              </a:rPr>
              <a:t>(1764)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029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Franklin Gothic Heavy" panose="020B0903020102020204" pitchFamily="34" charset="0"/>
              </a:rPr>
              <a:t>Setting</a:t>
            </a:r>
            <a:endParaRPr lang="en-US" dirty="0">
              <a:latin typeface="Franklin Gothic Heavy" panose="020B09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Franklin Gothic Medium Cond" panose="020B0606030402020204" pitchFamily="34" charset="0"/>
              </a:rPr>
              <a:t>Castles</a:t>
            </a:r>
            <a:r>
              <a:rPr lang="en-US" sz="3200" dirty="0">
                <a:latin typeface="Franklin Gothic Medium Cond" panose="020B0606030402020204" pitchFamily="34" charset="0"/>
              </a:rPr>
              <a:t>, </a:t>
            </a:r>
            <a:r>
              <a:rPr lang="en-US" sz="3200" dirty="0" smtClean="0">
                <a:latin typeface="Franklin Gothic Medium Cond" panose="020B0606030402020204" pitchFamily="34" charset="0"/>
              </a:rPr>
              <a:t>manors</a:t>
            </a:r>
            <a:r>
              <a:rPr lang="en-US" sz="3200" dirty="0">
                <a:latin typeface="Franklin Gothic Medium Cond" panose="020B0606030402020204" pitchFamily="34" charset="0"/>
              </a:rPr>
              <a:t>, huge abandoned medieval </a:t>
            </a:r>
            <a:r>
              <a:rPr lang="en-US" sz="3200" dirty="0" smtClean="0">
                <a:latin typeface="Franklin Gothic Medium Cond" panose="020B0606030402020204" pitchFamily="34" charset="0"/>
              </a:rPr>
              <a:t>buildings, ruins</a:t>
            </a:r>
          </a:p>
          <a:p>
            <a:endParaRPr lang="en-US" sz="3200" dirty="0" smtClean="0">
              <a:latin typeface="Franklin Gothic Medium Cond" panose="020B0606030402020204" pitchFamily="34" charset="0"/>
            </a:endParaRPr>
          </a:p>
          <a:p>
            <a:r>
              <a:rPr lang="en-US" sz="3200" dirty="0" smtClean="0">
                <a:latin typeface="Franklin Gothic Medium Cond" panose="020B0606030402020204" pitchFamily="34" charset="0"/>
              </a:rPr>
              <a:t>Dark, brooding, suspenseful</a:t>
            </a:r>
          </a:p>
          <a:p>
            <a:pPr marL="0" indent="0">
              <a:buNone/>
            </a:pPr>
            <a:endParaRPr lang="en-US" sz="3200" dirty="0" smtClean="0">
              <a:latin typeface="Franklin Gothic Medium Cond" panose="020B0606030402020204" pitchFamily="34" charset="0"/>
            </a:endParaRPr>
          </a:p>
          <a:p>
            <a:r>
              <a:rPr lang="en-US" sz="3200" dirty="0" smtClean="0">
                <a:latin typeface="Franklin Gothic Medium Cond" panose="020B0606030402020204" pitchFamily="34" charset="0"/>
              </a:rPr>
              <a:t>Atmosphere </a:t>
            </a:r>
            <a:r>
              <a:rPr lang="en-US" sz="3200" dirty="0">
                <a:latin typeface="Franklin Gothic Medium Cond" panose="020B0606030402020204" pitchFamily="34" charset="0"/>
              </a:rPr>
              <a:t>of mystery and </a:t>
            </a:r>
            <a:r>
              <a:rPr lang="en-US" sz="3200" dirty="0" smtClean="0">
                <a:latin typeface="Franklin Gothic Medium Cond" panose="020B0606030402020204" pitchFamily="34" charset="0"/>
              </a:rPr>
              <a:t>terror </a:t>
            </a:r>
            <a:r>
              <a:rPr lang="en-US" sz="3200" dirty="0">
                <a:latin typeface="Franklin Gothic Medium Cond" panose="020B0606030402020204" pitchFamily="34" charset="0"/>
              </a:rPr>
              <a:t>with often a touch of the supernatural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36876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Franklin Gothic Heavy" panose="020B0903020102020204" pitchFamily="34" charset="0"/>
              </a:rPr>
              <a:t>Characterization</a:t>
            </a:r>
            <a:endParaRPr lang="en-US" dirty="0">
              <a:latin typeface="Franklin Gothic Heavy" panose="020B09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Franklin Gothic Medium Cond" panose="020B0606030402020204" pitchFamily="34" charset="0"/>
              </a:rPr>
              <a:t>Hapless heroines in distress</a:t>
            </a:r>
            <a:endParaRPr lang="en-US" sz="3200" dirty="0">
              <a:latin typeface="Franklin Gothic Medium Cond" panose="020B0606030402020204" pitchFamily="34" charset="0"/>
            </a:endParaRPr>
          </a:p>
          <a:p>
            <a:r>
              <a:rPr lang="en-US" sz="3200" dirty="0" smtClean="0">
                <a:latin typeface="Franklin Gothic Medium Cond" panose="020B0606030402020204" pitchFamily="34" charset="0"/>
              </a:rPr>
              <a:t>Women threatened by a powerful and tyrannical male</a:t>
            </a:r>
          </a:p>
          <a:p>
            <a:r>
              <a:rPr lang="en-US" sz="3200" dirty="0" smtClean="0">
                <a:latin typeface="Franklin Gothic Medium Cond" panose="020B0606030402020204" pitchFamily="34" charset="0"/>
              </a:rPr>
              <a:t>Hero may have some dark tendencies.  </a:t>
            </a:r>
            <a:r>
              <a:rPr lang="en-US" sz="3200" dirty="0" err="1" smtClean="0">
                <a:latin typeface="Franklin Gothic Medium Cond" panose="020B0606030402020204" pitchFamily="34" charset="0"/>
              </a:rPr>
              <a:t>Eg</a:t>
            </a:r>
            <a:r>
              <a:rPr lang="en-US" sz="3200" dirty="0" smtClean="0">
                <a:latin typeface="Franklin Gothic Medium Cond" panose="020B0606030402020204" pitchFamily="34" charset="0"/>
              </a:rPr>
              <a:t>.- Victor Frankenstein in Mary Shelley’s </a:t>
            </a:r>
            <a:r>
              <a:rPr lang="en-US" sz="3200" i="1" dirty="0" smtClean="0">
                <a:latin typeface="Franklin Gothic Medium Cond" panose="020B0606030402020204" pitchFamily="34" charset="0"/>
              </a:rPr>
              <a:t>Frankenstein</a:t>
            </a:r>
          </a:p>
          <a:p>
            <a:r>
              <a:rPr lang="en-US" sz="3200" dirty="0" smtClean="0">
                <a:latin typeface="Franklin Gothic Medium Cond" panose="020B0606030402020204" pitchFamily="34" charset="0"/>
              </a:rPr>
              <a:t>The villain is often a person who tempts the protagonist down a dark path</a:t>
            </a:r>
          </a:p>
          <a:p>
            <a:r>
              <a:rPr lang="en-US" sz="3200" dirty="0" smtClean="0">
                <a:latin typeface="Franklin Gothic Medium Cond" panose="020B0606030402020204" pitchFamily="34" charset="0"/>
              </a:rPr>
              <a:t>Emotional and often melodramatic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188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Franklin Gothic Heavy" panose="020B0903020102020204" pitchFamily="34" charset="0"/>
              </a:rPr>
              <a:t>Themes</a:t>
            </a:r>
            <a:endParaRPr lang="en-US" dirty="0">
              <a:latin typeface="Franklin Gothic Heavy" panose="020B09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>
                <a:latin typeface="Franklin Gothic Medium Cond" panose="020B0606030402020204" pitchFamily="34" charset="0"/>
              </a:rPr>
              <a:t>Deals with Good vs Evil that describes the spiritual and psychological challenges to the human soul</a:t>
            </a:r>
          </a:p>
          <a:p>
            <a:endParaRPr lang="en-US" sz="3200" dirty="0" smtClean="0">
              <a:latin typeface="Franklin Gothic Medium Cond" panose="020B0606030402020204" pitchFamily="34" charset="0"/>
            </a:endParaRPr>
          </a:p>
          <a:p>
            <a:r>
              <a:rPr lang="en-US" sz="3200" dirty="0" smtClean="0">
                <a:latin typeface="Franklin Gothic Medium Cond" panose="020B0606030402020204" pitchFamily="34" charset="0"/>
              </a:rPr>
              <a:t>Curses or prophecies, omens, portents, visions</a:t>
            </a:r>
          </a:p>
          <a:p>
            <a:endParaRPr lang="en-US" sz="3200" dirty="0" smtClean="0">
              <a:latin typeface="Franklin Gothic Medium Cond" panose="020B0606030402020204" pitchFamily="34" charset="0"/>
            </a:endParaRPr>
          </a:p>
          <a:p>
            <a:r>
              <a:rPr lang="en-US" sz="3200" dirty="0" smtClean="0">
                <a:latin typeface="Franklin Gothic Medium Cond" panose="020B0606030402020204" pitchFamily="34" charset="0"/>
              </a:rPr>
              <a:t>Retribution and redemption</a:t>
            </a:r>
          </a:p>
          <a:p>
            <a:endParaRPr lang="en-US" sz="3200" dirty="0" smtClean="0">
              <a:latin typeface="Franklin Gothic Medium Cond" panose="020B0606030402020204" pitchFamily="34" charset="0"/>
            </a:endParaRPr>
          </a:p>
          <a:p>
            <a:r>
              <a:rPr lang="en-US" sz="3200" dirty="0" smtClean="0">
                <a:latin typeface="Franklin Gothic Medium Cond" panose="020B0606030402020204" pitchFamily="34" charset="0"/>
              </a:rPr>
              <a:t>Hints at existential nature of human existence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72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Franklin Gothic Heavy" panose="020B0903020102020204" pitchFamily="34" charset="0"/>
              </a:rPr>
              <a:t>Examples</a:t>
            </a:r>
            <a:endParaRPr lang="en-US" dirty="0">
              <a:latin typeface="Franklin Gothic Heavy" panose="020B09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latin typeface="Franklin Gothic Medium Cond" panose="020B0606030402020204" pitchFamily="34" charset="0"/>
              </a:rPr>
              <a:t>The History of the Caliph </a:t>
            </a:r>
            <a:r>
              <a:rPr lang="en-US" i="1" dirty="0" err="1" smtClean="0">
                <a:latin typeface="Franklin Gothic Medium Cond" panose="020B0606030402020204" pitchFamily="34" charset="0"/>
              </a:rPr>
              <a:t>Vathek</a:t>
            </a:r>
            <a:r>
              <a:rPr lang="en-US" dirty="0" smtClean="0">
                <a:latin typeface="Franklin Gothic Medium Cond" panose="020B0606030402020204" pitchFamily="34" charset="0"/>
              </a:rPr>
              <a:t> (1786) - William </a:t>
            </a:r>
            <a:r>
              <a:rPr lang="en-US" dirty="0" smtClean="0">
                <a:latin typeface="Franklin Gothic Medium Cond" panose="020B0606030402020204" pitchFamily="34" charset="0"/>
              </a:rPr>
              <a:t>Beckford</a:t>
            </a:r>
          </a:p>
          <a:p>
            <a:r>
              <a:rPr lang="en-US" i="1" dirty="0" smtClean="0">
                <a:latin typeface="Franklin Gothic Medium Cond" panose="020B0606030402020204" pitchFamily="34" charset="0"/>
              </a:rPr>
              <a:t>The Mysteries of </a:t>
            </a:r>
            <a:r>
              <a:rPr lang="en-US" i="1" dirty="0" err="1" smtClean="0">
                <a:latin typeface="Franklin Gothic Medium Cond" panose="020B0606030402020204" pitchFamily="34" charset="0"/>
              </a:rPr>
              <a:t>Udolpho</a:t>
            </a:r>
            <a:r>
              <a:rPr lang="en-US" dirty="0" smtClean="0">
                <a:latin typeface="Franklin Gothic Medium Cond" panose="020B0606030402020204" pitchFamily="34" charset="0"/>
              </a:rPr>
              <a:t> (1794)- Ann Radcliffe</a:t>
            </a:r>
            <a:endParaRPr lang="en-US" dirty="0" smtClean="0">
              <a:latin typeface="Franklin Gothic Medium Cond" panose="020B0606030402020204" pitchFamily="34" charset="0"/>
            </a:endParaRPr>
          </a:p>
          <a:p>
            <a:r>
              <a:rPr lang="en-US" i="1" dirty="0" smtClean="0">
                <a:latin typeface="Franklin Gothic Medium Cond" panose="020B0606030402020204" pitchFamily="34" charset="0"/>
              </a:rPr>
              <a:t>The Monk</a:t>
            </a:r>
            <a:r>
              <a:rPr lang="en-US" dirty="0" smtClean="0">
                <a:latin typeface="Franklin Gothic Medium Cond" panose="020B0606030402020204" pitchFamily="34" charset="0"/>
              </a:rPr>
              <a:t> (1796)- Mathew Lewis</a:t>
            </a:r>
          </a:p>
          <a:p>
            <a:r>
              <a:rPr lang="en-US" i="1" dirty="0" smtClean="0">
                <a:latin typeface="Franklin Gothic Medium Cond" panose="020B0606030402020204" pitchFamily="34" charset="0"/>
              </a:rPr>
              <a:t>Frankenstein</a:t>
            </a:r>
            <a:r>
              <a:rPr lang="en-US" dirty="0" smtClean="0">
                <a:latin typeface="Franklin Gothic Medium Cond" panose="020B0606030402020204" pitchFamily="34" charset="0"/>
              </a:rPr>
              <a:t> (1818) - Mary Shelley</a:t>
            </a:r>
          </a:p>
          <a:p>
            <a:r>
              <a:rPr lang="en-US" i="1" dirty="0" smtClean="0">
                <a:latin typeface="Franklin Gothic Medium Cond" panose="020B0606030402020204" pitchFamily="34" charset="0"/>
              </a:rPr>
              <a:t>The </a:t>
            </a:r>
            <a:r>
              <a:rPr lang="en-US" i="1" dirty="0" smtClean="0">
                <a:latin typeface="Franklin Gothic Medium Cond" panose="020B0606030402020204" pitchFamily="34" charset="0"/>
              </a:rPr>
              <a:t>Hunchback of Notre-Dame</a:t>
            </a:r>
            <a:r>
              <a:rPr lang="en-US" dirty="0" smtClean="0">
                <a:latin typeface="Franklin Gothic Medium Cond" panose="020B0606030402020204" pitchFamily="34" charset="0"/>
              </a:rPr>
              <a:t> (1831) - Victor Hugo</a:t>
            </a:r>
          </a:p>
          <a:p>
            <a:r>
              <a:rPr lang="en-US" i="1" smtClean="0">
                <a:latin typeface="Franklin Gothic Medium Cond" panose="020B0606030402020204" pitchFamily="34" charset="0"/>
              </a:rPr>
              <a:t>The </a:t>
            </a:r>
            <a:r>
              <a:rPr lang="en-US" i="1" dirty="0" smtClean="0">
                <a:latin typeface="Franklin Gothic Medium Cond" panose="020B0606030402020204" pitchFamily="34" charset="0"/>
              </a:rPr>
              <a:t>Fall of the House of Usher</a:t>
            </a:r>
            <a:r>
              <a:rPr lang="en-US" dirty="0" smtClean="0">
                <a:latin typeface="Franklin Gothic Medium Cond" panose="020B0606030402020204" pitchFamily="34" charset="0"/>
              </a:rPr>
              <a:t> (1839) - Edgar Allan Poe</a:t>
            </a:r>
          </a:p>
          <a:p>
            <a:r>
              <a:rPr lang="en-US" i="1" dirty="0" smtClean="0">
                <a:latin typeface="Franklin Gothic Medium Cond" panose="020B0606030402020204" pitchFamily="34" charset="0"/>
              </a:rPr>
              <a:t>The Strange Case of Dr. Jekyll and Mr. Hyde</a:t>
            </a:r>
            <a:r>
              <a:rPr lang="en-US" dirty="0" smtClean="0">
                <a:latin typeface="Franklin Gothic Medium Cond" panose="020B0606030402020204" pitchFamily="34" charset="0"/>
              </a:rPr>
              <a:t> (1886) - Robert Louis Stevenson</a:t>
            </a:r>
          </a:p>
          <a:p>
            <a:r>
              <a:rPr lang="en-US" i="1" dirty="0" smtClean="0">
                <a:latin typeface="Franklin Gothic Medium Cond" panose="020B0606030402020204" pitchFamily="34" charset="0"/>
              </a:rPr>
              <a:t>Dracula</a:t>
            </a:r>
            <a:r>
              <a:rPr lang="en-US" dirty="0" smtClean="0">
                <a:latin typeface="Franklin Gothic Medium Cond" panose="020B0606030402020204" pitchFamily="34" charset="0"/>
              </a:rPr>
              <a:t> (1897)- Bram Stoker</a:t>
            </a:r>
            <a:endParaRPr lang="en-US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000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259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Franklin Gothic Heavy</vt:lpstr>
      <vt:lpstr>Franklin Gothic Medium Cond</vt:lpstr>
      <vt:lpstr>Times New Roman</vt:lpstr>
      <vt:lpstr>Office Theme</vt:lpstr>
      <vt:lpstr>Gothic Fiction</vt:lpstr>
      <vt:lpstr>PowerPoint Presentation</vt:lpstr>
      <vt:lpstr>PowerPoint Presentation</vt:lpstr>
      <vt:lpstr>Setting</vt:lpstr>
      <vt:lpstr>Characterization</vt:lpstr>
      <vt:lpstr>Themes</vt:lpstr>
      <vt:lpstr>Examples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staff2</dc:creator>
  <cp:lastModifiedBy>staff2</cp:lastModifiedBy>
  <cp:revision>10</cp:revision>
  <dcterms:created xsi:type="dcterms:W3CDTF">2017-08-16T04:52:10Z</dcterms:created>
  <dcterms:modified xsi:type="dcterms:W3CDTF">2017-08-16T06:05:18Z</dcterms:modified>
</cp:coreProperties>
</file>